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9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0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  <p:sldMasterId id="2147483728" r:id="rId4"/>
    <p:sldMasterId id="2147483762" r:id="rId5"/>
    <p:sldMasterId id="2147483796" r:id="rId6"/>
    <p:sldMasterId id="2147483825" r:id="rId7"/>
    <p:sldMasterId id="2147483842" r:id="rId8"/>
    <p:sldMasterId id="2147483859" r:id="rId9"/>
    <p:sldMasterId id="2147483876" r:id="rId10"/>
    <p:sldMasterId id="2147483910" r:id="rId11"/>
    <p:sldMasterId id="2147484099" r:id="rId12"/>
  </p:sldMasterIdLst>
  <p:notesMasterIdLst>
    <p:notesMasterId r:id="rId34"/>
  </p:notesMasterIdLst>
  <p:sldIdLst>
    <p:sldId id="257" r:id="rId13"/>
    <p:sldId id="258" r:id="rId14"/>
    <p:sldId id="297" r:id="rId15"/>
    <p:sldId id="295" r:id="rId16"/>
    <p:sldId id="294" r:id="rId17"/>
    <p:sldId id="298" r:id="rId18"/>
    <p:sldId id="293" r:id="rId19"/>
    <p:sldId id="259" r:id="rId20"/>
    <p:sldId id="261" r:id="rId21"/>
    <p:sldId id="292" r:id="rId22"/>
    <p:sldId id="263" r:id="rId23"/>
    <p:sldId id="267" r:id="rId24"/>
    <p:sldId id="265" r:id="rId25"/>
    <p:sldId id="268" r:id="rId26"/>
    <p:sldId id="269" r:id="rId27"/>
    <p:sldId id="270" r:id="rId28"/>
    <p:sldId id="287" r:id="rId29"/>
    <p:sldId id="272" r:id="rId30"/>
    <p:sldId id="290" r:id="rId31"/>
    <p:sldId id="286" r:id="rId32"/>
    <p:sldId id="296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1EA090-BAD1-4174-AF53-EDA8CBD8D664}">
          <p14:sldIdLst>
            <p14:sldId id="257"/>
            <p14:sldId id="258"/>
            <p14:sldId id="297"/>
            <p14:sldId id="295"/>
            <p14:sldId id="294"/>
            <p14:sldId id="298"/>
            <p14:sldId id="293"/>
            <p14:sldId id="259"/>
            <p14:sldId id="261"/>
            <p14:sldId id="292"/>
            <p14:sldId id="263"/>
            <p14:sldId id="267"/>
            <p14:sldId id="265"/>
            <p14:sldId id="268"/>
            <p14:sldId id="269"/>
            <p14:sldId id="270"/>
            <p14:sldId id="287"/>
            <p14:sldId id="272"/>
            <p14:sldId id="290"/>
            <p14:sldId id="286"/>
            <p14:sldId id="29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6" autoAdjust="0"/>
    <p:restoredTop sz="94622" autoAdjust="0"/>
  </p:normalViewPr>
  <p:slideViewPr>
    <p:cSldViewPr snapToGrid="0">
      <p:cViewPr varScale="1">
        <p:scale>
          <a:sx n="83" d="100"/>
          <a:sy n="83" d="100"/>
        </p:scale>
        <p:origin x="-605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259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525CA-EE85-4EFC-A4CC-27DCD81C5F7B}" type="datetimeFigureOut">
              <a:rPr lang="ru-RU" smtClean="0"/>
              <a:t>17.08.2023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2CD83-42F8-4E13-A6C6-061E0BB30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25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2CD83-42F8-4E13-A6C6-061E0BB305B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85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809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343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224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58750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01322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9785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086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7026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4937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575852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0251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9021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22157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1930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02376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9269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13569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0828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0541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0265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5624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2071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459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8148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782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8363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4353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155457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87165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32212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00551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401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1096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068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735978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0349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1146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34906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94432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337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1086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462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426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88347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8763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1222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583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34452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1606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06739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3264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6082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24572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19687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7282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636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0740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5923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53327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2669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4008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555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34291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186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840725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61205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30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31239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61404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840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8600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8400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75120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77233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0939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6294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23905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60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9666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6577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440274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91953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33036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040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76771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82384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53604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02242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6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228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5102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87046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59997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0673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4549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78881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4326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677471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31807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79653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52200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33294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1104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65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676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763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489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05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75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656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64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4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2805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020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753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921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686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6263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92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001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1143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724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054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9467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51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0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633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407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9542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9213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37238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3931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4274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06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734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2585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86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1045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8211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9724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002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4747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281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866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240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8759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818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75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277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0185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1504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261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214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587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183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4187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1092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0057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87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3260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9741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6013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2474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6172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587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99730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12622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42597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04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74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500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0063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0697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353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812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514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8889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305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319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1053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05733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8319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51280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6719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538021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4422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93390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537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4854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0867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86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2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62.xml"/><Relationship Id="rId16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5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Relationship Id="rId14" Type="http://schemas.openxmlformats.org/officeDocument/2006/relationships/slideLayout" Target="../slideLayouts/slideLayout17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78.xml"/><Relationship Id="rId16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11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46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1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18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  <p:sldLayoutId id="2147484111" r:id="rId12"/>
    <p:sldLayoutId id="2147484112" r:id="rId13"/>
    <p:sldLayoutId id="2147484113" r:id="rId14"/>
    <p:sldLayoutId id="2147484114" r:id="rId15"/>
    <p:sldLayoutId id="21474841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49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7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26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7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9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42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95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170176" y="1003701"/>
            <a:ext cx="7124700" cy="2133600"/>
          </a:xfrm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ОСНОВНАЯ ОБРАЗОВАТЕЛЬНАЯ ПРОГРАММА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ДОШКОЛЬНОГО ОБРАЗОВАНИЯ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/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/>
            </a:r>
            <a:b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endParaRPr lang="ru-RU" sz="14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16608" y="3139440"/>
            <a:ext cx="7924800" cy="14859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Муниципального бюджетного дошкольного образовательного учреждения</a:t>
            </a:r>
            <a:b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</a:br>
            <a: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«Детский сад общеразвивающего вида № 12 «Солнышко»</a:t>
            </a:r>
            <a:b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</a:br>
            <a:r>
              <a:rPr lang="ru-RU" sz="2000" b="1" dirty="0" err="1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Елабужского</a:t>
            </a:r>
            <a:r>
              <a:rPr lang="ru-RU" sz="20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  <a:cs typeface="+mj-cs"/>
              </a:rPr>
              <a:t> муниципального района</a:t>
            </a:r>
            <a:endParaRPr lang="ru-RU" sz="2400" b="1" dirty="0">
              <a:solidFill>
                <a:schemeClr val="tx1"/>
              </a:solidFill>
              <a:ea typeface="Batang" panose="02030600000101010101" pitchFamily="18" charset="-127"/>
            </a:endParaRPr>
          </a:p>
        </p:txBody>
      </p:sp>
      <p:pic>
        <p:nvPicPr>
          <p:cNvPr id="4" name="Shape 182"/>
          <p:cNvPicPr preferRelativeResize="0"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29" y="4097421"/>
            <a:ext cx="2286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88383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5000" y="255588"/>
            <a:ext cx="5794601" cy="8874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46305" y="886968"/>
            <a:ext cx="9799320" cy="5733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6)	сотрудничество ДОО с семьей;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7)	приобщение детей к социокультурным нормам, традициям семьи, общества и государства;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8)	формирование познавательных интересов и познавательных действий ребёнка в различных видах деятельности;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9)	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10)	учёт этнокультурной ситуации развития детей.</a:t>
            </a:r>
          </a:p>
          <a:p>
            <a:pPr marL="0" indent="0" algn="just">
              <a:buNone/>
            </a:pP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sz="2000" b="1" u="sng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5734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609600"/>
            <a:ext cx="10388600" cy="1320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Планируемые результаты освоения Программы 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r>
              <a:rPr lang="ru-RU" sz="32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</a:rPr>
              <a:t>Целевые ориентиры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40" y="1981201"/>
            <a:ext cx="10119360" cy="4456113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непроизвольность), а также системные особенности дошкольного образования (необязательность уровня дошкольного образования в Российской Федерации, отсутствие возможности вменения ребенку какой-либо ответственности за результат) делают неправомерными требования от ребенка дошкольного возраста конкретных образовательных достижений и обусловливают необходимость определения результатов освоения образовательной программы в виде целевых ориентиров.</a:t>
            </a: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Целевые ориентиры дошкольного образования 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  <a:endParaRPr lang="ru-RU" sz="16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Степень реального развития этих возрастных характеристик и способности ребенка их проявлять могут существенно варьировать в силу различий в жизненных условиях и индивидуальных особенностей развития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Calibri"/>
              </a:rPr>
              <a:t>конкретного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ребенка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ребенка. Основные характеристики развития ребенка представлены в виде изложения возможных достижений воспитанников на разных возрастных этапах дошкольного детства: ранний (от 1 года до 3 лет) и дошкольный возраст (от 3 до 7 лет).</a:t>
            </a:r>
          </a:p>
          <a:p>
            <a:pPr indent="0" algn="just">
              <a:buNone/>
            </a:pPr>
            <a:endParaRPr lang="ru-RU" sz="16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2193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6347713" cy="6858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76942" y="173736"/>
            <a:ext cx="10441578" cy="6181345"/>
          </a:xfrm>
        </p:spPr>
        <p:txBody>
          <a:bodyPr>
            <a:normAutofit/>
          </a:bodyPr>
          <a:lstStyle/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4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Включает задачи и содержание образовательной деятельности для всех возрастных групп по пяти образовательным областям.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разделе описаны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формы, способы, методы реализации программы;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особенности образовательной деятельности разных видов и культурных практик;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способы поддержки детской инициативы;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взаимодействие педагогического коллектива с семьями;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коррекционно-развивающая работа;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	рабочая программа воспитания</a:t>
            </a:r>
          </a:p>
          <a:p>
            <a:pPr indent="0" algn="just">
              <a:buNone/>
            </a:pPr>
            <a:endParaRPr lang="ru-RU" sz="20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7046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144487" y="457200"/>
            <a:ext cx="6347713" cy="685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/>
              </a:rPr>
              <a:t>Образовательные области:</a:t>
            </a:r>
            <a:endParaRPr lang="ru-RU" sz="3200" b="1" dirty="0">
              <a:solidFill>
                <a:srgbClr val="00B050"/>
              </a:solidFill>
              <a:ea typeface="Batang" panose="02030600000101010101" pitchFamily="18" charset="-127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idx="1"/>
          </p:nvPr>
        </p:nvSpPr>
        <p:spPr>
          <a:xfrm>
            <a:off x="517358" y="1353312"/>
            <a:ext cx="9410413" cy="4462272"/>
          </a:xfrm>
        </p:spPr>
        <p:txBody>
          <a:bodyPr>
            <a:normAutofit fontScale="92500"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ru-RU" sz="25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2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294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6347713" cy="2133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58368" y="429768"/>
            <a:ext cx="10131552" cy="5806440"/>
          </a:xfrm>
        </p:spPr>
        <p:txBody>
          <a:bodyPr>
            <a:normAutofit fontScale="92500"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3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3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предполагает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</a:t>
            </a: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3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3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включает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 </a:t>
            </a:r>
          </a:p>
          <a:p>
            <a:pPr marL="365760" lvl="0" indent="-256032" algn="just" defTabSz="914400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endParaRPr lang="ru-RU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7243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52" y="365760"/>
            <a:ext cx="10972799" cy="5998464"/>
          </a:xfrm>
        </p:spPr>
        <p:txBody>
          <a:bodyPr>
            <a:noAutofit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включает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24676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402337" y="1554480"/>
            <a:ext cx="10872216" cy="5129784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Современный детский сад должен выступать инстанцией развития не только ребенка, включенного в образовательный процесс, но и психолого - педагогической поддержки родителей. При этом семья также оказывает влияние на педагогов, побуждая их к непрерывному развитию, поиску оптимальных методов и форм сотрудничества. 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Именно поэтому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основной целью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партнерского взаимодействия педагогического коллектива с семьями воспитанников в Программе является создание содружества «родители - дети - педагоги», где все участники образовательного процесса влияют друг на друга, побуждая к саморазвитию, самореализации и самовоспитанию. 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Задачи партнерства с родителями: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установления доверительных, партнерских отношений с каждой семьей;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создания условий для участия родителей в жизни ребенка в детском саду;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оказания психолого-педагогической поддержки родителям в воспитании ребенка и повышении компетентности в вопросах развития и воспитания, охраны и укрепления здоровья детей;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непрерывное повышение компетентности педагогов в вопросах взаимодействия с семьями воспитанников. </a:t>
            </a:r>
            <a:endParaRPr lang="ru-RU" sz="2000" dirty="0">
              <a:latin typeface="Times New Roman"/>
              <a:ea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23164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</a:rPr>
              <a:t>Взаимодействие педагогического коллектива с семьями воспитанников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714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310897"/>
            <a:ext cx="8559800" cy="65836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2799" y="1051560"/>
            <a:ext cx="9585235" cy="4989803"/>
          </a:xfrm>
        </p:spPr>
        <p:txBody>
          <a:bodyPr>
            <a:normAutofit fontScale="85000" lnSpcReduction="20000"/>
          </a:bodyPr>
          <a:lstStyle/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Развивающая предметно-пространственная среда ДОУ создается педагогами для развития индивидуальности каждого ребенка с учетом его возможностей, уровня активности и интересов, поддерживая формирование его индивидуальной траектории развития.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Для выполнения этой задачи РППС в соответствии с требованиями ФГОС является: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1) содержательно-насыщенной - включает средства обучения (в том числе технические и информационные), материалы (в том числе расходные), инвентарь, игровое, спортивное и оздоровительное оборудование, которые позволяют обеспечить игровую, познавательную, исследовательскую и творческую активность всех категорий детей, экспериментирование с материалами, доступными детям; двигательную активность, в том числе развитие крупной и мелкой моторики, участие в подвижных играх и соревнованиях; эмоциональное благополучие детей во взаимодействии с предметно-пространственным окружением; возможность самовыражения детей;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2) трансформируемой – обеспечивает возможность изменений РППС в зависимости от образовательной ситуации, в том числе меняющихся интересов, мотивов и возможностей детей;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3) полифункциональной – обеспечивает возможность разнообразного использования составляющих РППС (например, детской мебели, матов, мягких модулей, ширм, в том числе природных материалов) в разных видах детской активности;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4) доступной – обеспечивает свободный доступ воспитанников (в том числе детей с ограниченными возможностями здоровья) к играм, игрушкам, материалам, пособиям, обеспечивающим все основные виды детской активности; </a:t>
            </a:r>
          </a:p>
          <a:p>
            <a:pPr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5) безопасной – все элементы РППС соответствуют требованиям по обеспечению надежности и безопасность их использования, такими как санитарно-эпидемиологические правила и нормативы и правила пожарной безопасности, а также правила безопасного пользования Интернетом.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6347713" cy="32004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74321"/>
            <a:ext cx="10332720" cy="5767044"/>
          </a:xfrm>
        </p:spPr>
        <p:txBody>
          <a:bodyPr>
            <a:noAutofit/>
          </a:bodyPr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4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Особенности режима </a:t>
            </a:r>
            <a:r>
              <a:rPr lang="ru-RU" sz="2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дня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Режим дня корректируется с учётом работы дошкольного учреждения в зависимости от региональных условий, а также условий в местном сообществе, муниципалитете, конкретной ситуации в организации, работающей по Программе. Индивидуальный подход к каждому ребенку предусматривает соответствие режима дня возрасту детей, состоянию их здоровья, потребностям и интересам. 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Условия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 жизнедеятельности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составлены на основе действующих СанПиН, с учетом психофизиологических потребностей, индивидуальных и возрастных особенностей детей дошкольного возраста.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Режим  работы дошкольного учреждения   и  длительность  пребывания  в  нем  детей  определяются  уставом,  договором,  заключаемым  между  дошкольным  образовательным  учреждением  и  учредителем,  и  является  следующим: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группы общеразвивающей направленности функционируют  в  режиме  5-дневной  рабочей  недели  с  12-часовым  пребыванием  детей с 6.30 до 18.30 часов вечера.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Для качественного обеспечения организации жизнедеятельности детей в детском саду составлен режим дня с учетом требований СанПиН.</a:t>
            </a:r>
            <a:endParaRPr lang="ru-RU" sz="2000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ru-RU" dirty="0" smtClean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3794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656" y="143256"/>
            <a:ext cx="8463617" cy="931817"/>
          </a:xfrm>
        </p:spPr>
        <p:txBody>
          <a:bodyPr>
            <a:normAutofit fontScale="90000"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Распорядок образовательной деятельности </a:t>
            </a:r>
            <a:b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ООП  ДО ДОУ.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996696"/>
            <a:ext cx="11183112" cy="5715000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ru-RU" sz="2400" dirty="0">
                <a:latin typeface="Times New Roman"/>
                <a:ea typeface="Times New Roman"/>
              </a:rPr>
              <a:t>Основная (обязательная) часть - не менее 60 процентов от общего нормативного времени, отводимого на освоение основных образовательных программ дошкольного образования. </a:t>
            </a:r>
            <a:r>
              <a:rPr lang="ru-RU" sz="2400" dirty="0">
                <a:latin typeface="Times New Roman"/>
                <a:ea typeface="Times New Roman"/>
              </a:rPr>
              <a:t>соответствует ФОП </a:t>
            </a:r>
            <a:r>
              <a:rPr lang="ru-RU" sz="2400" dirty="0" smtClean="0">
                <a:latin typeface="Times New Roman"/>
                <a:ea typeface="Times New Roman"/>
              </a:rPr>
              <a:t>ДО, </a:t>
            </a:r>
            <a:r>
              <a:rPr lang="ru-RU" sz="2400" dirty="0">
                <a:latin typeface="Times New Roman"/>
                <a:ea typeface="Times New Roman"/>
              </a:rPr>
              <a:t>в основной части плана определено минимальное количество ОД, отведенное на образовательные области, определенные в приказе Министерства образования и науки Российской Федерации от 17 октября 2013 года № 1155 «Об утверждении и введении в действие федерального государственного образовательного стандарта дошкольного образования»;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400" dirty="0">
                <a:latin typeface="Times New Roman"/>
                <a:ea typeface="Times New Roman"/>
              </a:rPr>
              <a:t>В части, формируемой участниками образовательных отношений – не более 40 процентов от общего нормативного времени, отводимого на освоение основных образовательных программ дошкольного образования. Эта часть Плана, формируемая образовательным учреждением и родителями, обеспечивает вариативность образования; отражает специфику МБДОУ; позволяет более полно реализовать социальный заказ на образовательные услуги, учитывать специфику национально-культурных и региональных, демографических, климатических условий, в которых осуществляется образовательный процесс.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393192"/>
            <a:ext cx="9597189" cy="60076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ООП ДО </a:t>
            </a: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Целевой </a:t>
            </a: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</a:t>
            </a: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Batang" panose="02030600000101010101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722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379326" cy="6444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Учебно-материальное обеспечение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2799" y="2240280"/>
            <a:ext cx="8463619" cy="380108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Оборудование групповых помещений, кабинетов специалистов, медицинского кабинета, музыкального зала, игры, игрушки и дидактический материал подобраны в соответствии с реализующейся в ДОУ основной образовательной программе ДОУ требованиями СанПиН и возрастными особенностями контингента воспитанников.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Для реализации содержания каждой из образовательных областей, представленных в  ФГОС дошкольного образования, подготовлено необходимое оборудование, игровые, дидактические материалы и средства, соответствующие психолого-возрастным и индивидуальным особенностям воспитанников, специфике их образовательных потребностей.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379326" cy="6444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7473" y="1307592"/>
            <a:ext cx="11055096" cy="4733771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8800" b="1" dirty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rgbClr val="39639D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anose="03010101010201010101" pitchFamily="66" charset="0"/>
              </a:rPr>
              <a:t>Спасибо, </a:t>
            </a:r>
            <a:endParaRPr lang="ru-RU" sz="8800" b="1" dirty="0" smtClean="0">
              <a:ln>
                <a:prstDash val="solid"/>
              </a:ln>
              <a:solidFill>
                <a:schemeClr val="accent2"/>
              </a:solidFill>
              <a:effectLst>
                <a:outerShdw blurRad="88000" dist="50800" dir="5040000" algn="tl">
                  <a:srgbClr val="39639D">
                    <a:tint val="80000"/>
                    <a:satMod val="250000"/>
                    <a:alpha val="45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8800" b="1" dirty="0" smtClean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rgbClr val="39639D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anose="03010101010201010101" pitchFamily="66" charset="0"/>
              </a:rPr>
              <a:t>что Вы </a:t>
            </a:r>
            <a:r>
              <a:rPr lang="ru-RU" sz="8800" b="1" dirty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rgbClr val="39639D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anose="03010101010201010101" pitchFamily="66" charset="0"/>
              </a:rPr>
              <a:t>с нами!</a:t>
            </a:r>
          </a:p>
        </p:txBody>
      </p:sp>
    </p:spTree>
    <p:extLst>
      <p:ext uri="{BB962C8B-B14F-4D97-AF65-F5344CB8AC3E}">
        <p14:creationId xmlns:p14="http://schemas.microsoft.com/office/powerpoint/2010/main" val="27877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6130" y="978408"/>
            <a:ext cx="11063286" cy="2276856"/>
          </a:xfrm>
        </p:spPr>
        <p:txBody>
          <a:bodyPr>
            <a:normAutofit fontScale="90000"/>
          </a:bodyPr>
          <a:lstStyle/>
          <a:p>
            <a:pPr lvl="0" algn="just" defTabSz="914400" fontAlgn="base"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Основная общеобразовательная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программа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это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нормативно-управленческий документ дошкольного учреждения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характеризующий специфику содержания образования, особенности организации </a:t>
            </a:r>
            <a:r>
              <a:rPr lang="ru-RU" sz="28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воспитательно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-образовательного процесса, характер оказываемых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образовательных и медицинских услуг.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/>
              <a:t>:</a:t>
            </a:r>
            <a:endParaRPr lang="ru-RU" sz="20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3401568"/>
            <a:ext cx="10889541" cy="2999232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endParaRPr lang="ru-RU" altLang="ru-RU" sz="27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alt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дошкольного образования 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— Программа) разработана в соответствии с требованиями Федерального государственного образовательного стандарта (ФГОС ДО), утвержденного приказом </a:t>
            </a:r>
            <a:r>
              <a:rPr lang="ru-RU" alt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17.10.2013 № 1155 (далее — ФГОС ДО), и Федеральной образовательной программы дошкольного образования (ФОП ДО), утвержденной приказом </a:t>
            </a:r>
            <a:r>
              <a:rPr lang="ru-RU" alt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25.11.2022 № 1028и (далее — ФОП ДО).</a:t>
            </a:r>
            <a:endParaRPr lang="ru-RU" sz="2200" b="1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4795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73736"/>
            <a:ext cx="10854944" cy="1756664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Образовательная программа </a:t>
            </a:r>
            <a:b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учитывает образовательные потребности, интересы и мотивы воспитанников, их родителей (законных представителей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Образовательная  программа МБДОУ «Детский сад № 12 «Солнышко» разработана в соответствии с : </a:t>
            </a:r>
            <a: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464" y="1627632"/>
            <a:ext cx="10808208" cy="4983480"/>
          </a:xfrm>
        </p:spPr>
        <p:txBody>
          <a:bodyPr>
            <a:noAutofit/>
          </a:bodyPr>
          <a:lstStyle/>
          <a:p>
            <a:pPr algn="just">
              <a:tabLst>
                <a:tab pos="180340" algn="l"/>
              </a:tabLst>
            </a:pP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</a:rPr>
              <a:t>Федеральные документы: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	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Указ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Указ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Федеральный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закон от 29 декабря 2012 г. № 273-ФЗ «Об образовании в Российской Федерации»;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Федеральный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закон от 31 июля 2020 г. № 304-ФЗ «О внесении изменений в Федеральный закон «Об образовании в Российской Федерации» по вопросам воспитания обучающихся»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Федеральный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</a:t>
            </a:r>
          </a:p>
          <a:p>
            <a:pPr algn="just"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Распоряжение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94838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73736"/>
            <a:ext cx="8463617" cy="13716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64592"/>
            <a:ext cx="10479023" cy="6364223"/>
          </a:xfrm>
        </p:spPr>
        <p:txBody>
          <a:bodyPr>
            <a:noAutofit/>
          </a:bodyPr>
          <a:lstStyle/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Федеральный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государственный образовательный стандарт дошкольного образования (утвержден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Минобрнауки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Федеральная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образовательная программа дошкольного образования (утверждена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России от 25 ноября 2022 г. № 1028, зарегистрировано в Минюсте России 28 декабря 2022 г., регистрационный № 71847);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Порядок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России от 31 июля 2020 года № 373, зарегистрировано в Минюсте России 31 августа 2020 г., регистрационный № 59599);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Санитарные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СанПиН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1.2.3685-21 «Гигиенические нормативы и требования к обеспечению безопасности и (или) безвредности для человека факторов среды обитания», утвержденным постановлением Главного государственного санитарного врача Российской Федерации от 28 января 2021 г. N 2 (зарегистрировано Министерством юстиции Российской Федерации 29 января 2021 г., регистрационный N 62296), действующим до 1 марта 2027 г.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84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73736"/>
            <a:ext cx="8463617" cy="13716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64592"/>
            <a:ext cx="10479023" cy="6364223"/>
          </a:xfrm>
        </p:spPr>
        <p:txBody>
          <a:bodyPr>
            <a:noAutofit/>
          </a:bodyPr>
          <a:lstStyle/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i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Региональные </a:t>
            </a: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</a:rPr>
              <a:t>документы: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Закон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Республики Татарстан </a:t>
            </a: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«Об образовании»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от 22 июля 2013 г. N 68-ЗРТ; 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Закон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Республики Татарстан № 16 от 03.03.2012 г. «О государственных языках Республики Татарстан и других языках в Республике Татарстан»;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i="1" dirty="0">
                <a:solidFill>
                  <a:schemeClr val="tx1"/>
                </a:solidFill>
                <a:latin typeface="Times New Roman"/>
                <a:ea typeface="Times New Roman"/>
              </a:rPr>
              <a:t>Локальными актами ДОУ: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Устав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Муниципального бюджетного дошкольного образовательного учреждения «Детский сад общеразвивающего вида №12 «Солнышко»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Елабужского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муниципального района;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Программа 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развития Муниципального бюджетного дошкольного образовательного учреждения «Детский сад общеразвивающего вида №12 «Солнышко» </a:t>
            </a:r>
            <a:r>
              <a:rPr lang="ru-RU" sz="1600" dirty="0" err="1">
                <a:solidFill>
                  <a:schemeClr val="tx1"/>
                </a:solidFill>
                <a:latin typeface="Times New Roman"/>
                <a:ea typeface="Times New Roman"/>
              </a:rPr>
              <a:t>Елабужского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муниципального района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endParaRPr lang="ru-RU" sz="14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64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6914" y="103188"/>
            <a:ext cx="8243887" cy="887412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Цели и задачи реализации Программы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722376"/>
            <a:ext cx="9597189" cy="6528816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Целью Программы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является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разностороннее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традиций.. </a:t>
            </a: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Цели Программы достигаются через решение следующих задач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: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/>
                <a:ea typeface="Calibri"/>
              </a:rPr>
              <a:t>•	</a:t>
            </a:r>
            <a:r>
              <a:rPr lang="ru-RU" sz="2000" dirty="0">
                <a:latin typeface="Times New Roman"/>
                <a:ea typeface="Calibri"/>
              </a:rPr>
              <a:t>обеспечить единое содержание ДО и планируемых результатов освоения образовательной программы ДО;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/>
                <a:ea typeface="Calibri"/>
              </a:rPr>
              <a:t>•	приобщить детей к базовым ценностям российского народа —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России, создание условий для формирования ценностного отношения к окружающему миру, становления опыта действий и поступков на основе осмысления ценностей</a:t>
            </a:r>
            <a:r>
              <a:rPr lang="ru-RU" sz="2000" dirty="0" smtClean="0">
                <a:latin typeface="Times New Roman"/>
                <a:ea typeface="Calibri"/>
              </a:rPr>
              <a:t>;</a:t>
            </a:r>
            <a:endParaRPr lang="ru-RU" sz="2000" dirty="0"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841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6344" y="530353"/>
            <a:ext cx="9147048" cy="57515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структурировать содержание образовательной деятельности на основе учета возрастных и индивидуальных особенностей развития;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обеспечить охрану и укрепление физического и психического здоровья детей, в том числе их эмоционального благополучия;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</a:rPr>
              <a:t>•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	создать условия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/>
                <a:ea typeface="Calibri"/>
              </a:rPr>
              <a:t>•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	обеспечить развитие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обеспечить психолого-педагогическую поддержку семьи и повышение компетентности родителей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/>
                <a:ea typeface="Calibri"/>
              </a:rPr>
              <a:t>•	обеспечить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marL="0" indent="0" algn="just">
              <a:buNone/>
            </a:pPr>
            <a:endParaRPr lang="ru-RU" sz="2000" b="1" dirty="0">
              <a:solidFill>
                <a:schemeClr val="tx1"/>
              </a:solidFill>
              <a:latin typeface="Times New Roman"/>
              <a:ea typeface="Calibri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2000" b="1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0197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5000" y="255588"/>
            <a:ext cx="5794601" cy="8874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Batang" panose="02030600000101010101" pitchFamily="18" charset="-127"/>
              </a:rPr>
              <a:t>Принципы и подходы к формированию Программы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92609" y="1444752"/>
            <a:ext cx="9689592" cy="53035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1)	полноценное проживание ребёнком всех этапов детства (младенческого, раннего и дошкольного возрастов), обогащение (амплификация) детского развития;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2)	построение образовательной деятельности на основе индивидуальных особенностей каждого ребёнка, при котором сам ребёнок становится активным в выборе содержания своего образования, становится субъектом образования;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3)	содействие и сотрудничество детей и родителей (законных представителей), совершеннолетних членов семьи, принимающих участие в воспитании детей младенческого, раннего и дошкольного возрастов, а также педагогических работников  (далее вместе – взрослые);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4)	признание ребёнка полноценным участником (субъектом) образовательных отношений;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5)	поддержка инициативы детей в различных видах деятельности;</a:t>
            </a:r>
          </a:p>
          <a:p>
            <a:pPr marL="0" indent="0" algn="just">
              <a:buNone/>
            </a:pP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499809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0.xml><?xml version="1.0" encoding="utf-8"?>
<a:theme xmlns:a="http://schemas.openxmlformats.org/drawingml/2006/main" name="1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1.xml><?xml version="1.0" encoding="utf-8"?>
<a:theme xmlns:a="http://schemas.openxmlformats.org/drawingml/2006/main" name="13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2.xml><?xml version="1.0" encoding="utf-8"?>
<a:theme xmlns:a="http://schemas.openxmlformats.org/drawingml/2006/main" name="22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2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4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6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7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7.xml><?xml version="1.0" encoding="utf-8"?>
<a:theme xmlns:a="http://schemas.openxmlformats.org/drawingml/2006/main" name="8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8.xml><?xml version="1.0" encoding="utf-8"?>
<a:theme xmlns:a="http://schemas.openxmlformats.org/drawingml/2006/main" name="9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9.xml><?xml version="1.0" encoding="utf-8"?>
<a:theme xmlns:a="http://schemas.openxmlformats.org/drawingml/2006/main" name="10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1961</Words>
  <Application>Microsoft Office PowerPoint</Application>
  <PresentationFormat>Произвольный</PresentationFormat>
  <Paragraphs>116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Грань</vt:lpstr>
      <vt:lpstr>1_Грань</vt:lpstr>
      <vt:lpstr>2_Грань</vt:lpstr>
      <vt:lpstr>4_Грань</vt:lpstr>
      <vt:lpstr>6_Грань</vt:lpstr>
      <vt:lpstr>7_Грань</vt:lpstr>
      <vt:lpstr>8_Грань</vt:lpstr>
      <vt:lpstr>9_Грань</vt:lpstr>
      <vt:lpstr>10_Грань</vt:lpstr>
      <vt:lpstr>11_Грань</vt:lpstr>
      <vt:lpstr>13_Грань</vt:lpstr>
      <vt:lpstr>22_Грань</vt:lpstr>
      <vt:lpstr>ОСНОВНАЯ ОБРАЗОВАТЕЛЬНАЯ ПРОГРАММА ДОШКОЛЬНОГО ОБРАЗОВАНИЯ  </vt:lpstr>
      <vt:lpstr>Презентация PowerPoint</vt:lpstr>
      <vt:lpstr>Основная общеобразовательная программа –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и медицинских услуг. :</vt:lpstr>
      <vt:lpstr>Образовательная программа  учитывает образовательные потребности, интересы и мотивы воспитанников, их родителей (законных представителей)  Образовательная  программа МБДОУ «Детский сад № 12 «Солнышко» разработана в соответствии с :  </vt:lpstr>
      <vt:lpstr> </vt:lpstr>
      <vt:lpstr> </vt:lpstr>
      <vt:lpstr>Цели и задачи реализации Программы:</vt:lpstr>
      <vt:lpstr>Презентация PowerPoint</vt:lpstr>
      <vt:lpstr>Принципы и подходы к формированию Программы</vt:lpstr>
      <vt:lpstr>.</vt:lpstr>
      <vt:lpstr>Планируемые результаты освоения Программы  Целевые ориентиры</vt:lpstr>
      <vt:lpstr>.</vt:lpstr>
      <vt:lpstr>Образовательные области:</vt:lpstr>
      <vt:lpstr>.</vt:lpstr>
      <vt:lpstr>.</vt:lpstr>
      <vt:lpstr>Взаимодействие педагогического коллектива с семьями воспитанников</vt:lpstr>
      <vt:lpstr>Развивающая предметно-пространственная среда </vt:lpstr>
      <vt:lpstr>.</vt:lpstr>
      <vt:lpstr>Распорядок образовательной деятельности  по ООП  ДО ДОУ. </vt:lpstr>
      <vt:lpstr>Учебно-материальное обеспечение </vt:lpstr>
      <vt:lpstr>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</dc:title>
  <dc:creator>Учетная запись Майкрософт</dc:creator>
  <cp:lastModifiedBy>Эльвира</cp:lastModifiedBy>
  <cp:revision>39</cp:revision>
  <dcterms:created xsi:type="dcterms:W3CDTF">2016-03-09T20:31:20Z</dcterms:created>
  <dcterms:modified xsi:type="dcterms:W3CDTF">2023-08-17T08:20:33Z</dcterms:modified>
</cp:coreProperties>
</file>